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9" r:id="rId11"/>
    <p:sldId id="270" r:id="rId12"/>
    <p:sldId id="262" r:id="rId13"/>
    <p:sldId id="263" r:id="rId14"/>
    <p:sldId id="264" r:id="rId15"/>
    <p:sldId id="265" r:id="rId16"/>
  </p:sldIdLst>
  <p:sldSz cx="14630400" cy="8229600"/>
  <p:notesSz cx="8229600" cy="146304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F7"/>
    <a:srgbClr val="F1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329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EE87A-A34F-B748-93F7-CC2A693EA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3902A1-D108-6E60-0993-D356ADCBB4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EF76E1-CA5E-E2F4-2A0E-E35267A24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0087A0-CF25-3DB2-3DE0-902E6A0400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799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AF113-83D2-F316-9AF8-2DD4293D4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4CC5BD-E79B-C7B8-6A65-BA8A590F3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5416FC-9CA8-516F-FD39-114C60BF76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5B42C-F659-86CB-D509-F7B33C37E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443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360AD-7FC4-22E3-3653-1B1FC9DC4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C6F790-55F4-8665-8CEC-5D215CDB10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6767D8-DE62-903A-7F77-28B97D7A1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9B414-F559-BD47-7488-FE4ECE2278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59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B105B-FD2B-916E-FDFB-961DE9CDB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2C1999-F6BF-3200-467E-850DC2DD6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330A43-1B5D-8637-AFC6-B98A860FF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3E4D8-B3F5-AB7B-6E46-DBC4337E36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EEB3D-7A98-2DEF-F0E3-00DC5DAB9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52579B-9127-811C-68B3-B48C36DD0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80A80-6F10-7647-C346-7179384AEE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EF10D-047C-EF25-CF50-1CDE506D6A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6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0690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Многоязычный Telegram-бот для анализа дивидендов и финансовой информации</a:t>
            </a:r>
            <a:endParaRPr lang="en-US" sz="440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8859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noProof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Проект автоматизации и финансовой грамотности</a:t>
            </a:r>
            <a:endParaRPr lang="en-US" sz="1750" noProof="1"/>
          </a:p>
        </p:txBody>
      </p:sp>
      <p:sp>
        <p:nvSpPr>
          <p:cNvPr id="5" name="Text 2"/>
          <p:cNvSpPr/>
          <p:nvPr/>
        </p:nvSpPr>
        <p:spPr>
          <a:xfrm>
            <a:off x="6280190" y="55040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noProof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Студенты: Дельгадильо Валерия, Чжан Сюйтун</a:t>
            </a:r>
          </a:p>
        </p:txBody>
      </p:sp>
      <p:sp>
        <p:nvSpPr>
          <p:cNvPr id="6" name="Shape 3"/>
          <p:cNvSpPr/>
          <p:nvPr/>
        </p:nvSpPr>
        <p:spPr>
          <a:xfrm>
            <a:off x="6280190" y="613898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EE0665C5-6A83-ECFA-682B-72908667CEB3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8DC1F-C88C-C2B7-C29C-36FA490B4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E86507DA-C054-0FCF-EC6A-16D166329228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38B5382-90DB-277F-7794-0D4CD38A1495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Анализ рисков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A2FA318-04A0-754F-6A69-90994C4B4CA9}"/>
              </a:ext>
            </a:extLst>
          </p:cNvPr>
          <p:cNvSpPr txBox="1"/>
          <p:nvPr/>
        </p:nvSpPr>
        <p:spPr>
          <a:xfrm>
            <a:off x="793790" y="2958568"/>
            <a:ext cx="609243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Годовая волатильность (стандартное отклонение дневных доходностей × √252).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Уровень риска (Высокий/Средний/Низкий).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B768905F-E033-F6C2-5EFB-97BBD88D236E}"/>
              </a:ext>
            </a:extLst>
          </p:cNvPr>
          <p:cNvSpPr/>
          <p:nvPr/>
        </p:nvSpPr>
        <p:spPr>
          <a:xfrm>
            <a:off x="283607" y="525537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ABE4026E-2E5F-D32A-6B7B-BAEC8A6D6AE2}"/>
              </a:ext>
            </a:extLst>
          </p:cNvPr>
          <p:cNvSpPr/>
          <p:nvPr/>
        </p:nvSpPr>
        <p:spPr>
          <a:xfrm>
            <a:off x="793790" y="5255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Система помощи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149DAF82-9DD0-B9DF-9BC9-F82E68642D94}"/>
              </a:ext>
            </a:extLst>
          </p:cNvPr>
          <p:cNvSpPr txBox="1"/>
          <p:nvPr/>
        </p:nvSpPr>
        <p:spPr>
          <a:xfrm>
            <a:off x="793790" y="5780925"/>
            <a:ext cx="5584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help_command()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Показывает меню с тематическими разделами.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help_button_handler()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Обновляет сообщение в зависимости от выбора.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B235A64-02B1-5D3D-6C96-C4BA4E641FA5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E8C527-8EEE-2961-B897-C86AFF91A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289" y="2958568"/>
            <a:ext cx="7510312" cy="83862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EE5BF39-58F9-EA26-B79D-E8AD09C11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384" y="5576997"/>
            <a:ext cx="7701830" cy="1647952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1DA4AFAE-6E0D-D61B-A544-70BC65A04210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934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27DC-5827-87AE-7036-8C0CBB3A9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C04EBB35-66EC-C016-5396-18B8E94D89AC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014D070-C696-27C8-6E32-229F3E01B626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Главная функция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FEAF8FD-3C03-2E00-FF63-20F30FF762BB}"/>
              </a:ext>
            </a:extLst>
          </p:cNvPr>
          <p:cNvSpPr txBox="1"/>
          <p:nvPr/>
        </p:nvSpPr>
        <p:spPr>
          <a:xfrm>
            <a:off x="793790" y="2958568"/>
            <a:ext cx="6092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850"/>
              </a:lnSpc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Этапы: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Создание приложения с токеном бота.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Регистрация обработчиков команд и колбэков.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Запуск бота в режиме polling.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E401FE47-2BB5-5827-7B0D-DD7F6AE4AFE6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E553B9B-D7A1-66D4-FC12-ADC6F0BE4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222" y="2589417"/>
            <a:ext cx="7588032" cy="2738939"/>
          </a:xfrm>
          <a:prstGeom prst="rect">
            <a:avLst/>
          </a:prstGeom>
        </p:spPr>
      </p:pic>
      <p:sp>
        <p:nvSpPr>
          <p:cNvPr id="8" name="Text 0">
            <a:extLst>
              <a:ext uri="{FF2B5EF4-FFF2-40B4-BE49-F238E27FC236}">
                <a16:creationId xmlns:a16="http://schemas.microsoft.com/office/drawing/2014/main" id="{0AF73CAF-26F0-B8E2-2ADF-32523D0E5F94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207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54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Пример использования бота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9331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Пользователь отправляет: </a:t>
            </a: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/dividend TSLA en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5124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Бот отвечает: Dividend Yield: 0.00%, Payout Ratio: 0%. Tesla не выплачивает дивиденды.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EC6FA18A-DA29-A242-D25A-89900DAE676D}"/>
              </a:ext>
            </a:extLst>
          </p:cNvPr>
          <p:cNvSpPr/>
          <p:nvPr/>
        </p:nvSpPr>
        <p:spPr>
          <a:xfrm>
            <a:off x="793790" y="48805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Пользователь отправляет: </a:t>
            </a: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/dividend AAPL en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D4A33546-8781-74D6-75F5-AAEA10E1F8F2}"/>
              </a:ext>
            </a:extLst>
          </p:cNvPr>
          <p:cNvSpPr/>
          <p:nvPr/>
        </p:nvSpPr>
        <p:spPr>
          <a:xfrm>
            <a:off x="793790" y="54985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Бот отвечает: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F166336-9F3F-58A8-8A37-216688A70E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0090" y="5498579"/>
            <a:ext cx="2122532" cy="214000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45584"/>
            <a:ext cx="7283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Достигнутые результаты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530906" y="5306258"/>
            <a:ext cx="29252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Извлечение данных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Успешный анализ дивидендов для разных акций.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Двуязычность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Автоматический перевод на два языка.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Удобство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Интуитивный и доступный интерфейс в Telegram.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B39EEC6-A7C6-184F-ABA7-CA5716808F4A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4482"/>
            <a:ext cx="7892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Перспективы и улучшения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86170" y="40938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36527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65654" y="36573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4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900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94F034B-C585-E5BF-2479-5561C9B5D1E0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CFC0E38F-93F0-D545-C057-07E7B82F7FF2}"/>
              </a:ext>
            </a:extLst>
          </p:cNvPr>
          <p:cNvSpPr/>
          <p:nvPr/>
        </p:nvSpPr>
        <p:spPr>
          <a:xfrm>
            <a:off x="786170" y="3657396"/>
            <a:ext cx="5964586" cy="2325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Добавить больше языков и локальных валют.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Отслеживание акций и уведомления.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Расширение терминологии: P/E, ROE, капитализация.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18D636D1-8BFD-1BBE-AA1A-B4B2C090A7DA}"/>
              </a:ext>
            </a:extLst>
          </p:cNvPr>
          <p:cNvSpPr/>
          <p:nvPr/>
        </p:nvSpPr>
        <p:spPr>
          <a:xfrm>
            <a:off x="7064746" y="3660212"/>
            <a:ext cx="5964586" cy="2325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Интеграция с другими финансовыми сервисами.</a:t>
            </a: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Повышение интерактивности и пользовательского опыта.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Выводы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61307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Доступный, образовательный инструмент для финансовой грамотности.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5197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Упрощает понимание дивидендов и рисков.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0767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Потенциал для масштабирования и развития.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8AC08D3-6F58-408C-3567-0310302CF79E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394AE650-335E-D4BD-F449-7896F2459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rgbClr val="F1ECE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00" r="19456"/>
          <a:stretch/>
        </p:blipFill>
        <p:spPr bwMode="auto">
          <a:xfrm>
            <a:off x="-1" y="5644"/>
            <a:ext cx="548640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95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Цель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9851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028224" y="2632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Общая цель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312336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Создать Telegram-бота для двуязычного финансового анализа дивидендов.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93790" y="4524911"/>
            <a:ext cx="7556421" cy="2203269"/>
          </a:xfrm>
          <a:prstGeom prst="roundRect">
            <a:avLst>
              <a:gd name="adj" fmla="val 3708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1028224" y="47593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Частные цели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8224" y="524976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Автоматизировать анализ дивидендов с Python и yfinance.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28224" y="561459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Поддержка 2 языков: RU, EN.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28224" y="605679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Обучать основам экономики и финансам.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599" y="1149758"/>
            <a:ext cx="7552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Мотивация создания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бота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530906" y="3014782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Сложность понимания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Термины как «дивиденды» и «риск» вызывают вопросы.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713803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5450919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Языковой барьер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0919" y="350520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Ограничение доступа к достоверной информации на разных языках.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7942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11" name="Text 8"/>
          <p:cNvSpPr/>
          <p:nvPr/>
        </p:nvSpPr>
        <p:spPr>
          <a:xfrm>
            <a:off x="1530906" y="5872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Выбор платформы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30906" y="636254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 — популярный и доступный канал для обучения.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1753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80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Ключевые финансовые термины</a:t>
            </a:r>
            <a:endParaRPr lang="en-US" sz="480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61724"/>
            <a:ext cx="7556421" cy="5176123"/>
          </a:xfrm>
          <a:prstGeom prst="roundRect">
            <a:avLst>
              <a:gd name="adj" fmla="val 174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5" name="Shape 2"/>
          <p:cNvSpPr/>
          <p:nvPr/>
        </p:nvSpPr>
        <p:spPr>
          <a:xfrm>
            <a:off x="801410" y="2369344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6" name="Text 3"/>
          <p:cNvSpPr/>
          <p:nvPr/>
        </p:nvSpPr>
        <p:spPr>
          <a:xfrm>
            <a:off x="1016794" y="2506147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Дивиденды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91194" y="2506147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Часть прибыли компании для акционеров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801410" y="3332559"/>
            <a:ext cx="7541181" cy="963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9" name="Text 6"/>
          <p:cNvSpPr/>
          <p:nvPr/>
        </p:nvSpPr>
        <p:spPr>
          <a:xfrm>
            <a:off x="1016794" y="3469362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Риск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91194" y="3469362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Вероятность потерь вложенного капитала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801410" y="4295775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2" name="Text 9"/>
          <p:cNvSpPr/>
          <p:nvPr/>
        </p:nvSpPr>
        <p:spPr>
          <a:xfrm>
            <a:off x="1016794" y="4432578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Тикер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91194" y="4432578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Уникальный код акции на бирже (например, AAPL)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01410" y="5258991"/>
            <a:ext cx="7541181" cy="13080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5" name="Text 12"/>
          <p:cNvSpPr/>
          <p:nvPr/>
        </p:nvSpPr>
        <p:spPr>
          <a:xfrm>
            <a:off x="1016794" y="5395793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Коэффициент выплаты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4791194" y="5395793"/>
            <a:ext cx="3336012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Процент прибыли, выплачиваемый дивидендами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801410" y="6567011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8" name="Text 15"/>
          <p:cNvSpPr/>
          <p:nvPr/>
        </p:nvSpPr>
        <p:spPr>
          <a:xfrm>
            <a:off x="1016794" y="6703814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Доходность дивидендов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4791194" y="6703814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Годовые дивиденды к цене акции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10034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Технологии и платформы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68945"/>
            <a:ext cx="37034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Язык программирования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Python — основной язык для разработки бота.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2928" y="3468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Библиотеки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yfinance — получение данных по акциям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485519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telegram.ext — взаимодействие с Telegram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72067" y="3468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Платформа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72067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 — удобный интерфейс для пользователей.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5740B80-6465-2057-D381-14EFD42619FD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Инициализация настроек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8977F564-6A09-132C-F750-DC0CE3031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674" y="2433016"/>
            <a:ext cx="8218118" cy="1733233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9BEC00CF-3161-5EA0-0CC1-76E245A53A08}"/>
              </a:ext>
            </a:extLst>
          </p:cNvPr>
          <p:cNvSpPr txBox="1"/>
          <p:nvPr/>
        </p:nvSpPr>
        <p:spPr>
          <a:xfrm>
            <a:off x="793790" y="2958568"/>
            <a:ext cx="457972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Настраивает систему регистрации событий (ошибок, взаимодействий и т.д.).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C9439A48-86DC-E951-EE38-69EAFDFC9102}"/>
              </a:ext>
            </a:extLst>
          </p:cNvPr>
          <p:cNvSpPr/>
          <p:nvPr/>
        </p:nvSpPr>
        <p:spPr>
          <a:xfrm>
            <a:off x="283607" y="49167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B2138733-68CC-ED93-37BE-25BB5103A3E3}"/>
              </a:ext>
            </a:extLst>
          </p:cNvPr>
          <p:cNvSpPr/>
          <p:nvPr/>
        </p:nvSpPr>
        <p:spPr>
          <a:xfrm>
            <a:off x="793790" y="4916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Конфигурация многоязычности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D27E05B3-ED3B-EB17-39EA-B2DED8344DB4}"/>
              </a:ext>
            </a:extLst>
          </p:cNvPr>
          <p:cNvSpPr txBox="1"/>
          <p:nvPr/>
        </p:nvSpPr>
        <p:spPr>
          <a:xfrm>
            <a:off x="793790" y="5442255"/>
            <a:ext cx="4919884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Ключи: en (английский) и ru (русский).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Значения: Словари с сообщениями бота (например, welcome, help_text).</a:t>
            </a: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7644291D-D118-892F-4604-100873ACD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629" y="4916703"/>
            <a:ext cx="6423505" cy="1540541"/>
          </a:xfrm>
          <a:prstGeom prst="rect">
            <a:avLst/>
          </a:prstGeom>
        </p:spPr>
      </p:pic>
      <p:sp>
        <p:nvSpPr>
          <p:cNvPr id="36" name="Rectángulo 35">
            <a:extLst>
              <a:ext uri="{FF2B5EF4-FFF2-40B4-BE49-F238E27FC236}">
                <a16:creationId xmlns:a16="http://schemas.microsoft.com/office/drawing/2014/main" id="{72A171A6-9149-2D22-83C5-20CBC8963318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6A73F-4D30-F773-AAFF-1838B56AA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2FC6D2EA-17CC-BF6C-4C18-06DF5EDE439C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1B33846-5F30-E836-4BAE-2DE9D509AE0B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Сохранение данных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403183F-99B9-D059-0715-A9F635C4C923}"/>
              </a:ext>
            </a:extLst>
          </p:cNvPr>
          <p:cNvSpPr txBox="1"/>
          <p:nvPr/>
        </p:nvSpPr>
        <p:spPr>
          <a:xfrm>
            <a:off x="793790" y="2958568"/>
            <a:ext cx="457972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Временное хранение данных пользователей (в памяти, без сохранения в БД.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E2540967-ADB1-84D4-483C-C710E5054233}"/>
              </a:ext>
            </a:extLst>
          </p:cNvPr>
          <p:cNvSpPr/>
          <p:nvPr/>
        </p:nvSpPr>
        <p:spPr>
          <a:xfrm>
            <a:off x="283607" y="514248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ADC46FF7-1568-5FC3-469C-396CEB1158CA}"/>
              </a:ext>
            </a:extLst>
          </p:cNvPr>
          <p:cNvSpPr/>
          <p:nvPr/>
        </p:nvSpPr>
        <p:spPr>
          <a:xfrm>
            <a:off x="793790" y="514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Конфигурация системы обучения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FAE2A44A-375D-B32D-52F2-A86032120674}"/>
              </a:ext>
            </a:extLst>
          </p:cNvPr>
          <p:cNvSpPr txBox="1"/>
          <p:nvPr/>
        </p:nvSpPr>
        <p:spPr>
          <a:xfrm>
            <a:off x="793790" y="5668035"/>
            <a:ext cx="4919884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Назначение: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 Содержит уроки по инвестициям на двух языках.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Доступ через /learn, отображение через show_lesson().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D491B6AA-3BAE-4B19-2644-10B23752D992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9DEBD43-5F39-159F-9ED6-62A826935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630" y="2433016"/>
            <a:ext cx="8040315" cy="42503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9A79FA0-B171-13F2-CEA3-83A99A2C1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916" y="3020460"/>
            <a:ext cx="5385873" cy="144519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37AA41A-BBCD-1EAC-360C-C786E18CA08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3885"/>
          <a:stretch/>
        </p:blipFill>
        <p:spPr>
          <a:xfrm>
            <a:off x="6815743" y="5496813"/>
            <a:ext cx="7020867" cy="2064289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CC84B0E4-BE17-2CEA-6297-27E263A49624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714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7180D-CEBE-EE20-D74B-029A714ED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1843343C-25B6-19C3-B405-401137A59172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6A23905-CACB-6C22-1DF3-8F8DE454C6A1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Ядровые функции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E1369B3-223F-3EBD-5701-242B6B742230}"/>
              </a:ext>
            </a:extLst>
          </p:cNvPr>
          <p:cNvSpPr txBox="1"/>
          <p:nvPr/>
        </p:nvSpPr>
        <p:spPr>
          <a:xfrm>
            <a:off x="793790" y="2958568"/>
            <a:ext cx="6092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start()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Приветственное сообщение.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set_language()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Показывает варианты языка.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handle_language()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Сохраняет выбор в user_data.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1C41E33F-C8D1-A73F-100F-7D741DAA5755}"/>
              </a:ext>
            </a:extLst>
          </p:cNvPr>
          <p:cNvSpPr/>
          <p:nvPr/>
        </p:nvSpPr>
        <p:spPr>
          <a:xfrm>
            <a:off x="283607" y="544728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2CEA1FE2-383C-8B69-74B1-2F60741B8130}"/>
              </a:ext>
            </a:extLst>
          </p:cNvPr>
          <p:cNvSpPr/>
          <p:nvPr/>
        </p:nvSpPr>
        <p:spPr>
          <a:xfrm>
            <a:off x="793790" y="5447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Функции по дивидендам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D06746C-D931-61CD-0C10-E618B30E9452}"/>
              </a:ext>
            </a:extLst>
          </p:cNvPr>
          <p:cNvSpPr txBox="1"/>
          <p:nvPr/>
        </p:nvSpPr>
        <p:spPr>
          <a:xfrm>
            <a:off x="793790" y="5972838"/>
            <a:ext cx="5584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dividend()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Получает данные через yfinance, показывает доходность и выплаты.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dividend_chart()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Создаёт график через matplotlib и отправляет как изображение.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DED96F71-63D7-2D5D-B584-4CB76DEAD951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E9519C-D605-61D2-2D0B-411CEBEB1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222" y="2445098"/>
            <a:ext cx="7304486" cy="257223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423B567-C6C3-B8AA-6C6F-71DEDF5AE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222" y="6013228"/>
            <a:ext cx="7244576" cy="1776146"/>
          </a:xfrm>
          <a:prstGeom prst="rect">
            <a:avLst/>
          </a:prstGeom>
        </p:spPr>
      </p:pic>
      <p:sp>
        <p:nvSpPr>
          <p:cNvPr id="14" name="Text 0">
            <a:extLst>
              <a:ext uri="{FF2B5EF4-FFF2-40B4-BE49-F238E27FC236}">
                <a16:creationId xmlns:a16="http://schemas.microsoft.com/office/drawing/2014/main" id="{C7557DA0-6EB8-BD0E-F163-A929ACF35011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5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3240F-DF39-116D-F84B-C63F4F42D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8874B442-56D3-FA57-AF04-65FA3BF9E4A5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7B2E207-B92E-28B1-0932-C02103F9DA31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Управление портфелем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2F5C11D-DC40-0D9B-5E9D-53C7E54F09AE}"/>
              </a:ext>
            </a:extLst>
          </p:cNvPr>
          <p:cNvSpPr txBox="1"/>
          <p:nvPr/>
        </p:nvSpPr>
        <p:spPr>
          <a:xfrm>
            <a:off x="793790" y="2958568"/>
            <a:ext cx="6092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add_to_portfolio()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Добавляет символы в user_data[user_id]['portfolio'].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show_portfolio()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Рассчитывает текущие цены и общую стоимость.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942E1E64-12FD-99EA-77C6-524DB2E1A31C}"/>
              </a:ext>
            </a:extLst>
          </p:cNvPr>
          <p:cNvSpPr/>
          <p:nvPr/>
        </p:nvSpPr>
        <p:spPr>
          <a:xfrm>
            <a:off x="283607" y="544728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CA95E2FD-A207-3321-E049-11A11690F5A5}"/>
              </a:ext>
            </a:extLst>
          </p:cNvPr>
          <p:cNvSpPr/>
          <p:nvPr/>
        </p:nvSpPr>
        <p:spPr>
          <a:xfrm>
            <a:off x="793790" y="5447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Система обучения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B0CD086-2511-6C20-71ED-EA72C4FB2B85}"/>
              </a:ext>
            </a:extLst>
          </p:cNvPr>
          <p:cNvSpPr txBox="1"/>
          <p:nvPr/>
        </p:nvSpPr>
        <p:spPr>
          <a:xfrm>
            <a:off x="793790" y="5972838"/>
            <a:ext cx="5584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start_education()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Отображает кнопки с уроками из LESSONS.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show_lesson()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Обновляет сообщение с выбранным уроком.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E0DFF12A-E4FD-2746-C680-3ADC1BD0876A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8661039-AAA9-376D-09B5-3E9BBF316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740" y="3076272"/>
            <a:ext cx="7322767" cy="168178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04B0CFE-07E6-06D6-A789-A674F967F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739" y="5801615"/>
            <a:ext cx="7248053" cy="1809859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10A93592-B48F-5C87-2FB7-0E5B856B66EB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72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585</Words>
  <Application>Microsoft Office PowerPoint</Application>
  <PresentationFormat>自定义</PresentationFormat>
  <Paragraphs>116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Cambria</vt:lpstr>
      <vt:lpstr>Noto Serif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旭彤 张</cp:lastModifiedBy>
  <cp:revision>4</cp:revision>
  <dcterms:created xsi:type="dcterms:W3CDTF">2025-05-13T11:20:05Z</dcterms:created>
  <dcterms:modified xsi:type="dcterms:W3CDTF">2025-05-23T08:17:10Z</dcterms:modified>
</cp:coreProperties>
</file>